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33"/>
  </p:notesMasterIdLst>
  <p:sldIdLst>
    <p:sldId id="421" r:id="rId3"/>
    <p:sldId id="462" r:id="rId4"/>
    <p:sldId id="469" r:id="rId5"/>
    <p:sldId id="470" r:id="rId6"/>
    <p:sldId id="471" r:id="rId7"/>
    <p:sldId id="472" r:id="rId8"/>
    <p:sldId id="473" r:id="rId9"/>
    <p:sldId id="474" r:id="rId10"/>
    <p:sldId id="475" r:id="rId11"/>
    <p:sldId id="479" r:id="rId12"/>
    <p:sldId id="489" r:id="rId13"/>
    <p:sldId id="494" r:id="rId14"/>
    <p:sldId id="495" r:id="rId15"/>
    <p:sldId id="496" r:id="rId16"/>
    <p:sldId id="497" r:id="rId17"/>
    <p:sldId id="498" r:id="rId18"/>
    <p:sldId id="499" r:id="rId19"/>
    <p:sldId id="422" r:id="rId20"/>
    <p:sldId id="444" r:id="rId21"/>
    <p:sldId id="445" r:id="rId22"/>
    <p:sldId id="446" r:id="rId23"/>
    <p:sldId id="502" r:id="rId24"/>
    <p:sldId id="503" r:id="rId25"/>
    <p:sldId id="463" r:id="rId26"/>
    <p:sldId id="424" r:id="rId27"/>
    <p:sldId id="478" r:id="rId28"/>
    <p:sldId id="504" r:id="rId29"/>
    <p:sldId id="501" r:id="rId30"/>
    <p:sldId id="464" r:id="rId31"/>
    <p:sldId id="45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沛" initials="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86435" autoAdjust="0"/>
  </p:normalViewPr>
  <p:slideViewPr>
    <p:cSldViewPr snapToGrid="0">
      <p:cViewPr varScale="1">
        <p:scale>
          <a:sx n="84" d="100"/>
          <a:sy n="84" d="100"/>
        </p:scale>
        <p:origin x="1179" y="65"/>
      </p:cViewPr>
      <p:guideLst>
        <p:guide orient="horz" pos="2160"/>
        <p:guide pos="38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1924" y="-20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75916-8155-454C-AD23-1D8B7449160A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682AD-F457-499D-9F14-E40D12CFA5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879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573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69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943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两个转动副扭角：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34.78648675°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，和连杆的情况一样，接下来只需要拼接即可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42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将转动副重合时注意方向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042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97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将转动副重合时注意方向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252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将转动副重合时注意方向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24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54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54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2022/4/22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224465" y="0"/>
            <a:ext cx="69675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61AFB21-DBA3-481D-8F7B-09C9B17B6691}" type="datetimeFigureOut">
              <a:rPr lang="zh-CN" altLang="en-US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00FF262C-3761-4C24-872D-544326259E3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CB64265-347A-4A89-84B8-A5D80D7834B9}" type="datetimeFigureOut">
              <a:rPr lang="zh-CN" altLang="en-US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22241782-DA87-4978-9051-98B99502C9D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AFB4C0-FA24-4F4D-A17C-63F7D7E08FB5}" type="datetimeFigureOut">
              <a:rPr lang="zh-CN" altLang="en-US"/>
              <a:t>2022/4/22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5A6C8A3E-0184-4FB7-A8D4-E3A32024770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FF735C5-43AD-4464-852C-402DC6313CA8}" type="datetimeFigureOut">
              <a:rPr lang="zh-CN" altLang="en-US"/>
              <a:t>2022/4/22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243A6D05-960A-4253-9142-2CB4B89AFF8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393B5FD-2CFD-4C17-8CA1-8896FC99F542}" type="datetimeFigureOut">
              <a:rPr lang="zh-CN" altLang="en-US"/>
              <a:t>2022/4/22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6C4FB72-450F-457D-B1A2-F5E1D863448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E0B2FB6-452A-4425-8BD9-2ACAB7243718}" type="datetimeFigureOut">
              <a:rPr lang="zh-CN" altLang="en-US"/>
              <a:t>2022/4/22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FEE5DD97-D3D6-4805-872F-3FD53EF08E8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99501A5-C41B-4B5F-819C-1B487BE05E4C}" type="datetimeFigureOut">
              <a:rPr lang="zh-CN" altLang="en-US"/>
              <a:t>2022/4/22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C5A97971-8DE0-44B2-A0D5-2DC1F1B69BF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D96DB21-153E-4DEE-9473-F53FC02AA951}" type="datetimeFigureOut">
              <a:rPr lang="zh-CN" altLang="en-US"/>
              <a:t>2022/4/22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870F98E7-03C2-4218-8ED6-D5E805875C3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A88350-C780-4FB1-AE97-F510730C86BC}" type="datetimeFigureOut">
              <a:rPr lang="zh-CN" altLang="en-US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D6D1A840-EF38-4BB4-8D8E-D779542843C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0D36F01-2D12-47B2-A096-CB16133529CD}" type="datetimeFigureOut">
              <a:rPr lang="zh-CN" altLang="en-US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9B717777-A018-4341-B712-B71471F8FD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2022/4/22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074" name="图片 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89" y="0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30.wmf"/><Relationship Id="rId2" Type="http://schemas.openxmlformats.org/officeDocument/2006/relationships/tags" Target="../tags/tag1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8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8100" y="1773532"/>
            <a:ext cx="6057900" cy="1656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设计与建造</a:t>
            </a:r>
            <a:r>
              <a:rPr lang="en-US" altLang="zh-CN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Ⅱ·</a:t>
            </a: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可展机构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课程报告四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6803" y="4648200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设计与建造二班五组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刘宇轩 张佳瑜 罗松寒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冒惠敏 郭伟祺 白  韬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零件应力应变分析</a:t>
            </a:r>
            <a:endParaRPr lang="en-US" alt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WIYIRLMV9TS_Z@XD4EVAP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7805" y="1875155"/>
            <a:ext cx="5517515" cy="3106420"/>
          </a:xfrm>
          <a:prstGeom prst="rect">
            <a:avLst/>
          </a:prstGeom>
        </p:spPr>
      </p:pic>
      <p:pic>
        <p:nvPicPr>
          <p:cNvPr id="4" name="图片 3" descr="8%QL292EA`Q5D)]JP1SHX]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080" y="1889760"/>
            <a:ext cx="60071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零件位移分析</a:t>
            </a:r>
          </a:p>
        </p:txBody>
      </p:sp>
      <p:pic>
        <p:nvPicPr>
          <p:cNvPr id="3" name="图片 1" descr="ABRL12W_7F[]3_6UC)%5NW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1269365"/>
            <a:ext cx="9004300" cy="47390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零件应力应变分析</a:t>
            </a:r>
            <a:endParaRPr lang="en-US" alt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Q[V~Z~12B_}QA}4ZZV0LV9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5" y="1684655"/>
            <a:ext cx="6060440" cy="3465830"/>
          </a:xfrm>
          <a:prstGeom prst="rect">
            <a:avLst/>
          </a:prstGeom>
        </p:spPr>
      </p:pic>
      <p:pic>
        <p:nvPicPr>
          <p:cNvPr id="6" name="图片 6" descr="[V7HPJ3D9Y1$D$SJ%T11H`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135" y="1684655"/>
            <a:ext cx="5944870" cy="33159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零件位移分析</a:t>
            </a:r>
          </a:p>
        </p:txBody>
      </p:sp>
      <p:pic>
        <p:nvPicPr>
          <p:cNvPr id="5" name="图片 5" descr="RZ]IT8%9DGG7[ZZVB065[U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245" y="1150620"/>
            <a:ext cx="7229475" cy="4356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零件应力应变分析</a:t>
            </a:r>
            <a:endParaRPr lang="en-US" alt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7" descr="6~%BT(W59A581}K@70EH6L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3" y="1854835"/>
            <a:ext cx="4392295" cy="2823845"/>
          </a:xfrm>
          <a:prstGeom prst="rect">
            <a:avLst/>
          </a:prstGeom>
        </p:spPr>
      </p:pic>
      <p:pic>
        <p:nvPicPr>
          <p:cNvPr id="9" name="图片 9" descr="`8$1NHIVO()M(H@TSWLFQV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50" y="1854835"/>
            <a:ext cx="4406900" cy="2814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零件位移分析</a:t>
            </a:r>
          </a:p>
        </p:txBody>
      </p:sp>
      <p:pic>
        <p:nvPicPr>
          <p:cNvPr id="3" name="图片 8" descr="GZ(176KON(Y`[501022]IQ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465" y="1144270"/>
            <a:ext cx="6811010" cy="47453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零件应力应变分析</a:t>
            </a:r>
            <a:endParaRPr lang="en-US" alt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10" descr="`S{}Z)%@]PK%X`]E5](SWP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45" y="1650365"/>
            <a:ext cx="4861560" cy="3219450"/>
          </a:xfrm>
          <a:prstGeom prst="rect">
            <a:avLst/>
          </a:prstGeom>
        </p:spPr>
      </p:pic>
      <p:pic>
        <p:nvPicPr>
          <p:cNvPr id="12" name="图片 12" descr="CC$X@O2H7VA}%W}A((V`CM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710" y="1650365"/>
            <a:ext cx="4620895" cy="32600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零件位移分析</a:t>
            </a:r>
          </a:p>
        </p:txBody>
      </p:sp>
      <p:pic>
        <p:nvPicPr>
          <p:cNvPr id="11" name="图片 11" descr="K4M6SRAQJZPQV(8DP6S6PH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990" y="1279525"/>
            <a:ext cx="6579870" cy="4549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亚克力板板长</a:t>
            </a:r>
          </a:p>
        </p:txBody>
      </p:sp>
      <p:pic>
        <p:nvPicPr>
          <p:cNvPr id="4" name="图片 3" descr="HF@3W$7$(1EFJEIJFAUX~~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1229360"/>
            <a:ext cx="7225665" cy="439864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35025" y="1584325"/>
          <a:ext cx="2951163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5" imgW="1028700" imgH="241300" progId="Equation.KSEE3">
                  <p:embed/>
                </p:oleObj>
              </mc:Choice>
              <mc:Fallback>
                <p:oleObj r:id="rId5" imgW="1028700" imgH="241300" progId="Equation.KSEE3">
                  <p:embed/>
                  <p:pic>
                    <p:nvPicPr>
                      <p:cNvPr id="6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5025" y="1584325"/>
                        <a:ext cx="2951163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35660" y="2550160"/>
          <a:ext cx="216471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7" imgW="774065" imgH="177165" progId="Equation.KSEE3">
                  <p:embed/>
                </p:oleObj>
              </mc:Choice>
              <mc:Fallback>
                <p:oleObj r:id="rId7" imgW="774065" imgH="177165" progId="Equation.KSEE3">
                  <p:embed/>
                  <p:pic>
                    <p:nvPicPr>
                      <p:cNvPr id="7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5660" y="2550160"/>
                        <a:ext cx="2164715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——Ⅰ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类转动副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12055" y="1008380"/>
            <a:ext cx="6434455" cy="4267835"/>
          </a:xfrm>
          <a:prstGeom prst="rect">
            <a:avLst/>
          </a:prstGeom>
        </p:spPr>
      </p:pic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42645" y="1408430"/>
          <a:ext cx="2297430" cy="56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6" imgW="698500" imgH="177165" progId="Equation.KSEE3">
                  <p:embed/>
                </p:oleObj>
              </mc:Choice>
              <mc:Fallback>
                <p:oleObj r:id="rId6" imgW="698500" imgH="177165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2645" y="1408430"/>
                        <a:ext cx="2297430" cy="566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49630" y="2214880"/>
          <a:ext cx="2450465" cy="569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8" imgW="762000" imgH="177165" progId="Equation.KSEE3">
                  <p:embed/>
                </p:oleObj>
              </mc:Choice>
              <mc:Fallback>
                <p:oleObj r:id="rId8" imgW="762000" imgH="177165" progId="Equation.KSEE3">
                  <p:embed/>
                  <p:pic>
                    <p:nvPicPr>
                      <p:cNvPr id="4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9630" y="2214880"/>
                        <a:ext cx="2450465" cy="569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运动学仿真分析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7CA5D0-090F-4FB5-A16A-D316C344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868" y="1108367"/>
            <a:ext cx="9774263" cy="46412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19C4D9-4F96-494A-99F1-F9FAAC030193}"/>
              </a:ext>
            </a:extLst>
          </p:cNvPr>
          <p:cNvSpPr txBox="1"/>
          <p:nvPr/>
        </p:nvSpPr>
        <p:spPr>
          <a:xfrm>
            <a:off x="1858616" y="1294103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类转动副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与连杆夹角：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95.57617619°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6B3041-1DAB-4161-A0A4-802E32A2BFD0}"/>
              </a:ext>
            </a:extLst>
          </p:cNvPr>
          <p:cNvSpPr txBox="1"/>
          <p:nvPr/>
        </p:nvSpPr>
        <p:spPr>
          <a:xfrm>
            <a:off x="8412251" y="218052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类转动副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与连杆夹角：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108.43494882°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A68C0F-A1BD-4DF4-841F-F1ED9A00AC11}"/>
              </a:ext>
            </a:extLst>
          </p:cNvPr>
          <p:cNvSpPr txBox="1"/>
          <p:nvPr/>
        </p:nvSpPr>
        <p:spPr>
          <a:xfrm>
            <a:off x="1789043" y="485512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转动副扭角：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34.78648675°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198.39353613mm(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杆长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200mm)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81D4833-0F1C-4792-8AA1-1D90FFEEE9D1}"/>
              </a:ext>
            </a:extLst>
          </p:cNvPr>
          <p:cNvCxnSpPr/>
          <p:nvPr/>
        </p:nvCxnSpPr>
        <p:spPr>
          <a:xfrm>
            <a:off x="1709530" y="1321618"/>
            <a:ext cx="149086" cy="321033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564DEB-AAD8-4CA4-8DE2-2C04C582D108}"/>
              </a:ext>
            </a:extLst>
          </p:cNvPr>
          <p:cNvCxnSpPr/>
          <p:nvPr/>
        </p:nvCxnSpPr>
        <p:spPr>
          <a:xfrm flipH="1">
            <a:off x="9091635" y="2926787"/>
            <a:ext cx="1550505" cy="30314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FF805542-F1B0-481D-8D90-3610343D5B45}"/>
              </a:ext>
            </a:extLst>
          </p:cNvPr>
          <p:cNvSpPr/>
          <p:nvPr/>
        </p:nvSpPr>
        <p:spPr>
          <a:xfrm>
            <a:off x="1779104" y="2126974"/>
            <a:ext cx="377740" cy="357809"/>
          </a:xfrm>
          <a:custGeom>
            <a:avLst/>
            <a:gdLst>
              <a:gd name="connsiteX0" fmla="*/ 0 w 377740"/>
              <a:gd name="connsiteY0" fmla="*/ 0 h 357809"/>
              <a:gd name="connsiteX1" fmla="*/ 159026 w 377740"/>
              <a:gd name="connsiteY1" fmla="*/ 19878 h 357809"/>
              <a:gd name="connsiteX2" fmla="*/ 298174 w 377740"/>
              <a:gd name="connsiteY2" fmla="*/ 109330 h 357809"/>
              <a:gd name="connsiteX3" fmla="*/ 327992 w 377740"/>
              <a:gd name="connsiteY3" fmla="*/ 159026 h 357809"/>
              <a:gd name="connsiteX4" fmla="*/ 357809 w 377740"/>
              <a:gd name="connsiteY4" fmla="*/ 278296 h 357809"/>
              <a:gd name="connsiteX5" fmla="*/ 377687 w 377740"/>
              <a:gd name="connsiteY5" fmla="*/ 357809 h 35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740" h="357809">
                <a:moveTo>
                  <a:pt x="0" y="0"/>
                </a:moveTo>
                <a:cubicBezTo>
                  <a:pt x="53009" y="6626"/>
                  <a:pt x="107967" y="4168"/>
                  <a:pt x="159026" y="19878"/>
                </a:cubicBezTo>
                <a:cubicBezTo>
                  <a:pt x="197550" y="31732"/>
                  <a:pt x="259695" y="80471"/>
                  <a:pt x="298174" y="109330"/>
                </a:cubicBezTo>
                <a:cubicBezTo>
                  <a:pt x="308113" y="125895"/>
                  <a:pt x="320562" y="141194"/>
                  <a:pt x="327992" y="159026"/>
                </a:cubicBezTo>
                <a:cubicBezTo>
                  <a:pt x="353264" y="219679"/>
                  <a:pt x="342612" y="222575"/>
                  <a:pt x="357809" y="278296"/>
                </a:cubicBezTo>
                <a:cubicBezTo>
                  <a:pt x="379782" y="358866"/>
                  <a:pt x="377687" y="312344"/>
                  <a:pt x="377687" y="357809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EB4DDBD1-E622-421B-8F2D-971B95883694}"/>
              </a:ext>
            </a:extLst>
          </p:cNvPr>
          <p:cNvSpPr/>
          <p:nvPr/>
        </p:nvSpPr>
        <p:spPr>
          <a:xfrm>
            <a:off x="9422296" y="3856383"/>
            <a:ext cx="745434" cy="298174"/>
          </a:xfrm>
          <a:custGeom>
            <a:avLst/>
            <a:gdLst>
              <a:gd name="connsiteX0" fmla="*/ 0 w 745434"/>
              <a:gd name="connsiteY0" fmla="*/ 298174 h 298174"/>
              <a:gd name="connsiteX1" fmla="*/ 268356 w 745434"/>
              <a:gd name="connsiteY1" fmla="*/ 69574 h 298174"/>
              <a:gd name="connsiteX2" fmla="*/ 337930 w 745434"/>
              <a:gd name="connsiteY2" fmla="*/ 29817 h 298174"/>
              <a:gd name="connsiteX3" fmla="*/ 447261 w 745434"/>
              <a:gd name="connsiteY3" fmla="*/ 0 h 298174"/>
              <a:gd name="connsiteX4" fmla="*/ 745434 w 745434"/>
              <a:gd name="connsiteY4" fmla="*/ 19878 h 29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434" h="298174">
                <a:moveTo>
                  <a:pt x="0" y="298174"/>
                </a:moveTo>
                <a:cubicBezTo>
                  <a:pt x="83465" y="193840"/>
                  <a:pt x="99387" y="166128"/>
                  <a:pt x="268356" y="69574"/>
                </a:cubicBezTo>
                <a:cubicBezTo>
                  <a:pt x="291547" y="56322"/>
                  <a:pt x="313379" y="40339"/>
                  <a:pt x="337930" y="29817"/>
                </a:cubicBezTo>
                <a:cubicBezTo>
                  <a:pt x="354472" y="22728"/>
                  <a:pt x="421579" y="6420"/>
                  <a:pt x="447261" y="0"/>
                </a:cubicBezTo>
                <a:lnTo>
                  <a:pt x="745434" y="19878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289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——Ⅱ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类转动副</a:t>
            </a:r>
          </a:p>
        </p:txBody>
      </p:sp>
      <p:pic>
        <p:nvPicPr>
          <p:cNvPr id="4" name="图片 3" descr="($QK8KSR3PI2I8VJ%SPJY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45" y="1022350"/>
            <a:ext cx="7315835" cy="49587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位置确定</a:t>
            </a:r>
          </a:p>
        </p:txBody>
      </p:sp>
      <p:pic>
        <p:nvPicPr>
          <p:cNvPr id="4" name="图片 3" descr="50D76543380CF83F8331AEBF36814C6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00070" y="1024890"/>
            <a:ext cx="4648200" cy="49606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零件的</a:t>
            </a:r>
            <a:r>
              <a:rPr lang="en-US" altLang="zh-CN" sz="2800" dirty="0" err="1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solidworks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——I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类转动副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759313" y="4838611"/>
            <a:ext cx="3726180" cy="175323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类转动副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与连杆夹角：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108.43494882°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转动副扭角：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34.78648675°</a:t>
            </a: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198.39353613mm(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杆长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200mm)</a:t>
            </a:r>
          </a:p>
          <a:p>
            <a:pPr algn="l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54480" y="1262380"/>
            <a:ext cx="6510020" cy="3387090"/>
            <a:chOff x="3341" y="2218"/>
            <a:chExt cx="9639" cy="479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l="59871" b="1368"/>
            <a:stretch>
              <a:fillRect/>
            </a:stretch>
          </p:blipFill>
          <p:spPr>
            <a:xfrm>
              <a:off x="3341" y="2218"/>
              <a:ext cx="4111" cy="479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0" y="2299"/>
              <a:ext cx="5231" cy="4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零件的</a:t>
            </a:r>
            <a:r>
              <a:rPr lang="en-US" altLang="zh-CN" sz="2800" dirty="0" err="1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solidworks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——I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类转动副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759313" y="4838611"/>
            <a:ext cx="3726180" cy="175323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类转动副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与连杆夹角：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108.43494882°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转动副扭角：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34.78648675°</a:t>
            </a: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198.39353613mm(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杆长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200mm)</a:t>
            </a:r>
          </a:p>
          <a:p>
            <a:pPr algn="l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950778" y="1381721"/>
            <a:ext cx="7831455" cy="3455670"/>
            <a:chOff x="2699" y="1963"/>
            <a:chExt cx="12333" cy="544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9" y="2415"/>
              <a:ext cx="6486" cy="499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4" y="1963"/>
              <a:ext cx="5378" cy="43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315" y="48768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零件的</a:t>
            </a:r>
            <a:r>
              <a:rPr lang="en-US" altLang="zh-CN" sz="2800" dirty="0" err="1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solidworks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——Ⅱ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类转动副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759313" y="4838611"/>
            <a:ext cx="3726180" cy="175323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类转动副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与连杆夹角：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95.57617619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转动副扭角：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34.78648675°</a:t>
            </a: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198.39353613mm(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杆长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200mm)</a:t>
            </a:r>
          </a:p>
          <a:p>
            <a:pPr algn="l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DED717-9E4F-4155-8658-154E69F0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1" y="1443264"/>
            <a:ext cx="3988624" cy="26888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DEB2C2-49F6-4D50-BB6C-111B3EB7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905" y="1381208"/>
            <a:ext cx="3879967" cy="3392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0B7087-535B-49E3-8358-FC77AAE02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370" y="3973578"/>
            <a:ext cx="2973745" cy="24597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BE60325-0F07-4196-A008-121A34462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824" y="5606304"/>
            <a:ext cx="1389432" cy="4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2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7DECC87-5CE5-4256-87D0-1914590F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850" y="1009651"/>
            <a:ext cx="3571713" cy="32619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BF16678-699F-4530-8BE3-CAD4EFB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78" y="949274"/>
            <a:ext cx="3552984" cy="293275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1E5E0F0-A6FC-4650-8E57-053186503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671" y="3473230"/>
            <a:ext cx="3586871" cy="28970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3FB8FD-2DC2-4925-815A-63D5342D5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1" y="3092584"/>
            <a:ext cx="1653683" cy="3734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1E56633-250D-457A-8703-C065043CC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671" y="5577818"/>
            <a:ext cx="1516511" cy="502964"/>
          </a:xfrm>
          <a:prstGeom prst="rect">
            <a:avLst/>
          </a:prstGeom>
        </p:spPr>
      </p:pic>
      <p:sp>
        <p:nvSpPr>
          <p:cNvPr id="29" name="文本框 17">
            <a:extLst>
              <a:ext uri="{FF2B5EF4-FFF2-40B4-BE49-F238E27FC236}">
                <a16:creationId xmlns:a16="http://schemas.microsoft.com/office/drawing/2014/main" id="{C5E21DB4-1954-45C4-80A5-CBD11E311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5" y="48768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零件的</a:t>
            </a:r>
            <a:r>
              <a:rPr lang="en-US" altLang="zh-CN" sz="2800" dirty="0" err="1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solidworks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——Ⅱ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类转动副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33119FB-C1C8-49C1-A2F4-4C711CAB09B0}"/>
              </a:ext>
            </a:extLst>
          </p:cNvPr>
          <p:cNvSpPr txBox="1"/>
          <p:nvPr/>
        </p:nvSpPr>
        <p:spPr>
          <a:xfrm>
            <a:off x="7759313" y="4838611"/>
            <a:ext cx="3726180" cy="175323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类转动副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与连杆夹角：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95.57617619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转动副扭角：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34.78648675°</a:t>
            </a: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198.39353613mm(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杆长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200mm)</a:t>
            </a:r>
          </a:p>
          <a:p>
            <a:pPr algn="l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转动副位置的确定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759313" y="4838611"/>
            <a:ext cx="3840480" cy="9220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根据计算数据和具体转动副大小，</a:t>
            </a:r>
          </a:p>
          <a:p>
            <a:pPr algn="l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确定转动副合适位置，满足打印要求</a:t>
            </a: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 descr="底座数据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6628" y="1425976"/>
            <a:ext cx="5684722" cy="43346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037C9A-D1B6-43A0-9338-9C4D1FBE4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08" y="1745320"/>
            <a:ext cx="2422469" cy="235640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转动副位置、杆长的确定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718923" y="5290731"/>
            <a:ext cx="1325880" cy="3683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整体展示图</a:t>
            </a:r>
          </a:p>
        </p:txBody>
      </p:sp>
      <p:pic>
        <p:nvPicPr>
          <p:cNvPr id="7" name="图片 6" descr="1110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9315" y="1599936"/>
            <a:ext cx="4828635" cy="3614324"/>
          </a:xfrm>
          <a:prstGeom prst="rect">
            <a:avLst/>
          </a:prstGeom>
        </p:spPr>
      </p:pic>
      <p:pic>
        <p:nvPicPr>
          <p:cNvPr id="6" name="图片 5" descr="222200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50924" y="1198969"/>
            <a:ext cx="6515375" cy="39167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671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实体应力分析</a:t>
            </a:r>
            <a:endParaRPr lang="en-US" alt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696720" y="1260475"/>
            <a:ext cx="8713470" cy="5102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任务分配与合作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E33D58-1052-4389-B2DD-FC8839661FC2}"/>
              </a:ext>
            </a:extLst>
          </p:cNvPr>
          <p:cNvSpPr txBox="1"/>
          <p:nvPr/>
        </p:nvSpPr>
        <p:spPr>
          <a:xfrm>
            <a:off x="849315" y="1501586"/>
            <a:ext cx="5721722" cy="3784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本周期小组主要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吸取经验教训，进行了第三次汇报遗留工作的完善，以及实物制作的准备工作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indent="3048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刘宇轩：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负责原理样机建模，转动副参数计算，</a:t>
            </a:r>
            <a:r>
              <a:rPr lang="zh-CN" altLang="en-US" kern="10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锁定机构</a:t>
            </a:r>
            <a:r>
              <a:rPr lang="zh-CN" altLang="zh-CN" kern="10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张佳瑜：</a:t>
            </a: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Ⅱ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类转动副计算建模，其他建模工作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indent="3048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罗松寒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：静力学仿真分析，报告整理。</a:t>
            </a:r>
            <a:endParaRPr lang="zh-CN" altLang="zh-CN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白韬：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负责转动副和板实物参数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indent="3048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郭伟祺：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参与原理样机建模，报告整理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indent="3048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冒惠敏：</a:t>
            </a: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Ⅰ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类类转动副计算建模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，报告整理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A45D5A-BE31-47F3-8E38-C2D5D4B0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47" y="676736"/>
            <a:ext cx="4364409" cy="58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57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运动学仿真分析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544E4F-9ECE-4CE7-A2C9-2CA98F2B5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0" t="8502" r="9341" b="14376"/>
          <a:stretch/>
        </p:blipFill>
        <p:spPr>
          <a:xfrm>
            <a:off x="1321904" y="1784073"/>
            <a:ext cx="9233453" cy="4045227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858C3E7-D4BA-45F3-A38F-D1921564F5A0}"/>
              </a:ext>
            </a:extLst>
          </p:cNvPr>
          <p:cNvCxnSpPr>
            <a:cxnSpLocks/>
          </p:cNvCxnSpPr>
          <p:nvPr/>
        </p:nvCxnSpPr>
        <p:spPr>
          <a:xfrm>
            <a:off x="1636643" y="3558207"/>
            <a:ext cx="1186070" cy="235108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7D38A5E-2F97-4E74-A26F-719E7213DAAA}"/>
              </a:ext>
            </a:extLst>
          </p:cNvPr>
          <p:cNvCxnSpPr>
            <a:cxnSpLocks/>
          </p:cNvCxnSpPr>
          <p:nvPr/>
        </p:nvCxnSpPr>
        <p:spPr>
          <a:xfrm flipH="1">
            <a:off x="9797929" y="2961861"/>
            <a:ext cx="414131" cy="232458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C6EA0F4-CBAA-40A5-9131-6A1A77F2E435}"/>
              </a:ext>
            </a:extLst>
          </p:cNvPr>
          <p:cNvSpPr txBox="1"/>
          <p:nvPr/>
        </p:nvSpPr>
        <p:spPr>
          <a:xfrm>
            <a:off x="6839941" y="5372074"/>
            <a:ext cx="3993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类转动副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C2C1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C2C3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夹角：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95.57617619°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		   134.72950752°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43483E-24D6-4283-8BDC-EE4A347D20F3}"/>
              </a:ext>
            </a:extLst>
          </p:cNvPr>
          <p:cNvSpPr txBox="1"/>
          <p:nvPr/>
        </p:nvSpPr>
        <p:spPr>
          <a:xfrm>
            <a:off x="1321904" y="5909294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类转动副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C1C4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C1C2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夹角：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108.43494882°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108.43494882°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5867D10-0E3F-4197-886B-F478C4D1A624}"/>
              </a:ext>
            </a:extLst>
          </p:cNvPr>
          <p:cNvSpPr txBox="1"/>
          <p:nvPr/>
        </p:nvSpPr>
        <p:spPr>
          <a:xfrm>
            <a:off x="1814180" y="49171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C1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C17D0CB-C03A-4BF7-8F17-465187AEE7DD}"/>
              </a:ext>
            </a:extLst>
          </p:cNvPr>
          <p:cNvSpPr txBox="1"/>
          <p:nvPr/>
        </p:nvSpPr>
        <p:spPr>
          <a:xfrm>
            <a:off x="10212060" y="41241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C2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498D6F-5D9B-4B28-A133-A2040BAD579D}"/>
              </a:ext>
            </a:extLst>
          </p:cNvPr>
          <p:cNvSpPr txBox="1"/>
          <p:nvPr/>
        </p:nvSpPr>
        <p:spPr>
          <a:xfrm>
            <a:off x="9261901" y="17873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C3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779965-5066-42D0-8A1D-7E68259062DD}"/>
              </a:ext>
            </a:extLst>
          </p:cNvPr>
          <p:cNvSpPr txBox="1"/>
          <p:nvPr/>
        </p:nvSpPr>
        <p:spPr>
          <a:xfrm>
            <a:off x="1400627" y="24132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C4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4192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30214" y="3419475"/>
            <a:ext cx="5227637" cy="769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44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敬请批评指正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87390" y="1973263"/>
            <a:ext cx="4713287" cy="14462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8800" dirty="0">
                <a:solidFill>
                  <a:srgbClr val="1570C1"/>
                </a:solidFill>
                <a:latin typeface="DIN" pitchFamily="50" charset="0"/>
              </a:rPr>
              <a:t>Thanks</a:t>
            </a:r>
            <a:endParaRPr lang="zh-CN" altLang="en-US" sz="8800" dirty="0">
              <a:solidFill>
                <a:srgbClr val="1570C1"/>
              </a:solidFill>
              <a:latin typeface="DIN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运动学仿真分析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271504-9085-4B0C-BA39-7576FD22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80" y="1396827"/>
            <a:ext cx="8309623" cy="47138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A858A1-8377-44D6-B78B-CA8A3BD4ADDF}"/>
              </a:ext>
            </a:extLst>
          </p:cNvPr>
          <p:cNvSpPr txBox="1"/>
          <p:nvPr/>
        </p:nvSpPr>
        <p:spPr>
          <a:xfrm>
            <a:off x="6197756" y="2590044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将一个转动副重合（以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类转动副为例）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类转动副端可以和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处重合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76AC21-67C9-4CD2-ADF8-67BE3D0AB4BF}"/>
              </a:ext>
            </a:extLst>
          </p:cNvPr>
          <p:cNvSpPr txBox="1"/>
          <p:nvPr/>
        </p:nvSpPr>
        <p:spPr>
          <a:xfrm>
            <a:off x="2072597" y="39728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C1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D14FF7-6E1A-4EF7-BFBE-F3E4134F2A7A}"/>
              </a:ext>
            </a:extLst>
          </p:cNvPr>
          <p:cNvSpPr txBox="1"/>
          <p:nvPr/>
        </p:nvSpPr>
        <p:spPr>
          <a:xfrm>
            <a:off x="5990007" y="37537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C2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52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运动学仿真分析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OLIDWORKS Premium 2020 SP3.0 - 三面-成功 2022-04-20 22-17-56">
            <a:hlinkClick r:id="" action="ppaction://media"/>
            <a:extLst>
              <a:ext uri="{FF2B5EF4-FFF2-40B4-BE49-F238E27FC236}">
                <a16:creationId xmlns:a16="http://schemas.microsoft.com/office/drawing/2014/main" id="{F2F90A47-C85F-4ED9-8D40-25970C0565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4284" y="1180933"/>
            <a:ext cx="8912777" cy="48277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E25350-EBA2-4B78-BC03-57C340809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780" y="1205289"/>
            <a:ext cx="8721783" cy="46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运动学仿真分析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96B468-A92F-47CF-AAE3-E4C9F09F4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848" y="1332914"/>
            <a:ext cx="6556434" cy="46757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FAD182-269B-447C-9AD4-39CFA8CA60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62" y="2283360"/>
            <a:ext cx="2867095" cy="2774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5688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运动学仿真分析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OLIDWORKS Premium 2020 SP3.0 - 六面尝试1431 2022-04-20 22-31-46">
            <a:hlinkClick r:id="" action="ppaction://media"/>
            <a:extLst>
              <a:ext uri="{FF2B5EF4-FFF2-40B4-BE49-F238E27FC236}">
                <a16:creationId xmlns:a16="http://schemas.microsoft.com/office/drawing/2014/main" id="{79ED14D6-D72C-4A67-86FA-84803782F4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2823" y="1476139"/>
            <a:ext cx="8664299" cy="469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1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锁定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06631AE-07E2-4B46-9882-2F57F35BE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1" t="8711" b="6000"/>
          <a:stretch/>
        </p:blipFill>
        <p:spPr>
          <a:xfrm>
            <a:off x="5017430" y="1180415"/>
            <a:ext cx="5712640" cy="32600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A1E3A5-412A-40A7-8C70-231ACD0463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37" y="1899296"/>
            <a:ext cx="3788616" cy="366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CDDCFF-9F27-4389-AF3B-BB3DBBF6B2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t="11326" r="9184" b="10482"/>
          <a:stretch/>
        </p:blipFill>
        <p:spPr>
          <a:xfrm>
            <a:off x="5017430" y="4440451"/>
            <a:ext cx="4782552" cy="2251213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D50E8BB-67CC-4FCF-BE6E-07BF4B580951}"/>
              </a:ext>
            </a:extLst>
          </p:cNvPr>
          <p:cNvSpPr/>
          <p:nvPr/>
        </p:nvSpPr>
        <p:spPr>
          <a:xfrm>
            <a:off x="2869519" y="4067588"/>
            <a:ext cx="337930" cy="69574"/>
          </a:xfrm>
          <a:custGeom>
            <a:avLst/>
            <a:gdLst>
              <a:gd name="connsiteX0" fmla="*/ 0 w 337930"/>
              <a:gd name="connsiteY0" fmla="*/ 0 h 69574"/>
              <a:gd name="connsiteX1" fmla="*/ 248478 w 337930"/>
              <a:gd name="connsiteY1" fmla="*/ 9939 h 69574"/>
              <a:gd name="connsiteX2" fmla="*/ 327991 w 337930"/>
              <a:gd name="connsiteY2" fmla="*/ 49696 h 69574"/>
              <a:gd name="connsiteX3" fmla="*/ 337930 w 337930"/>
              <a:gd name="connsiteY3" fmla="*/ 69574 h 6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30" h="69574">
                <a:moveTo>
                  <a:pt x="0" y="0"/>
                </a:moveTo>
                <a:cubicBezTo>
                  <a:pt x="82826" y="3313"/>
                  <a:pt x="166521" y="-2479"/>
                  <a:pt x="248478" y="9939"/>
                </a:cubicBezTo>
                <a:cubicBezTo>
                  <a:pt x="277776" y="14378"/>
                  <a:pt x="314739" y="23192"/>
                  <a:pt x="327991" y="49696"/>
                </a:cubicBezTo>
                <a:lnTo>
                  <a:pt x="337930" y="69574"/>
                </a:lnTo>
              </a:path>
            </a:pathLst>
          </a:cu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B73D940-9973-4C70-98BC-22027CD4B6F1}"/>
              </a:ext>
            </a:extLst>
          </p:cNvPr>
          <p:cNvSpPr/>
          <p:nvPr/>
        </p:nvSpPr>
        <p:spPr>
          <a:xfrm>
            <a:off x="2831119" y="3613162"/>
            <a:ext cx="318480" cy="327991"/>
          </a:xfrm>
          <a:custGeom>
            <a:avLst/>
            <a:gdLst>
              <a:gd name="connsiteX0" fmla="*/ 268785 w 318480"/>
              <a:gd name="connsiteY0" fmla="*/ 0 h 327991"/>
              <a:gd name="connsiteX1" fmla="*/ 229028 w 318480"/>
              <a:gd name="connsiteY1" fmla="*/ 159026 h 327991"/>
              <a:gd name="connsiteX2" fmla="*/ 209150 w 318480"/>
              <a:gd name="connsiteY2" fmla="*/ 198782 h 327991"/>
              <a:gd name="connsiteX3" fmla="*/ 159454 w 318480"/>
              <a:gd name="connsiteY3" fmla="*/ 258417 h 327991"/>
              <a:gd name="connsiteX4" fmla="*/ 119698 w 318480"/>
              <a:gd name="connsiteY4" fmla="*/ 288235 h 327991"/>
              <a:gd name="connsiteX5" fmla="*/ 50124 w 318480"/>
              <a:gd name="connsiteY5" fmla="*/ 308113 h 327991"/>
              <a:gd name="connsiteX6" fmla="*/ 428 w 318480"/>
              <a:gd name="connsiteY6" fmla="*/ 168965 h 327991"/>
              <a:gd name="connsiteX7" fmla="*/ 40185 w 318480"/>
              <a:gd name="connsiteY7" fmla="*/ 79513 h 327991"/>
              <a:gd name="connsiteX8" fmla="*/ 70002 w 318480"/>
              <a:gd name="connsiteY8" fmla="*/ 69574 h 327991"/>
              <a:gd name="connsiteX9" fmla="*/ 139576 w 318480"/>
              <a:gd name="connsiteY9" fmla="*/ 79513 h 327991"/>
              <a:gd name="connsiteX10" fmla="*/ 189271 w 318480"/>
              <a:gd name="connsiteY10" fmla="*/ 129208 h 327991"/>
              <a:gd name="connsiteX11" fmla="*/ 258845 w 318480"/>
              <a:gd name="connsiteY11" fmla="*/ 248478 h 327991"/>
              <a:gd name="connsiteX12" fmla="*/ 278724 w 318480"/>
              <a:gd name="connsiteY12" fmla="*/ 278295 h 327991"/>
              <a:gd name="connsiteX13" fmla="*/ 318480 w 318480"/>
              <a:gd name="connsiteY13" fmla="*/ 327991 h 32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480" h="327991">
                <a:moveTo>
                  <a:pt x="268785" y="0"/>
                </a:moveTo>
                <a:cubicBezTo>
                  <a:pt x="255533" y="53009"/>
                  <a:pt x="244729" y="106690"/>
                  <a:pt x="229028" y="159026"/>
                </a:cubicBezTo>
                <a:cubicBezTo>
                  <a:pt x="224771" y="173217"/>
                  <a:pt x="216501" y="185918"/>
                  <a:pt x="209150" y="198782"/>
                </a:cubicBezTo>
                <a:cubicBezTo>
                  <a:pt x="194427" y="224548"/>
                  <a:pt x="182477" y="238682"/>
                  <a:pt x="159454" y="258417"/>
                </a:cubicBezTo>
                <a:cubicBezTo>
                  <a:pt x="146877" y="269198"/>
                  <a:pt x="134081" y="280016"/>
                  <a:pt x="119698" y="288235"/>
                </a:cubicBezTo>
                <a:cubicBezTo>
                  <a:pt x="108609" y="294571"/>
                  <a:pt x="58729" y="305962"/>
                  <a:pt x="50124" y="308113"/>
                </a:cubicBezTo>
                <a:cubicBezTo>
                  <a:pt x="32559" y="272984"/>
                  <a:pt x="-4385" y="209877"/>
                  <a:pt x="428" y="168965"/>
                </a:cubicBezTo>
                <a:cubicBezTo>
                  <a:pt x="4241" y="136559"/>
                  <a:pt x="21473" y="106244"/>
                  <a:pt x="40185" y="79513"/>
                </a:cubicBezTo>
                <a:cubicBezTo>
                  <a:pt x="46193" y="70930"/>
                  <a:pt x="60063" y="72887"/>
                  <a:pt x="70002" y="69574"/>
                </a:cubicBezTo>
                <a:cubicBezTo>
                  <a:pt x="93193" y="72887"/>
                  <a:pt x="118622" y="69036"/>
                  <a:pt x="139576" y="79513"/>
                </a:cubicBezTo>
                <a:cubicBezTo>
                  <a:pt x="160529" y="89990"/>
                  <a:pt x="173707" y="111699"/>
                  <a:pt x="189271" y="129208"/>
                </a:cubicBezTo>
                <a:cubicBezTo>
                  <a:pt x="245590" y="192567"/>
                  <a:pt x="196079" y="154334"/>
                  <a:pt x="258845" y="248478"/>
                </a:cubicBezTo>
                <a:lnTo>
                  <a:pt x="278724" y="278295"/>
                </a:lnTo>
                <a:cubicBezTo>
                  <a:pt x="292440" y="319445"/>
                  <a:pt x="279946" y="302301"/>
                  <a:pt x="318480" y="327991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AFEB57D-C7C1-4D9D-A180-A475B0596708}"/>
                  </a:ext>
                </a:extLst>
              </p:cNvPr>
              <p:cNvSpPr txBox="1"/>
              <p:nvPr/>
            </p:nvSpPr>
            <p:spPr>
              <a:xfrm>
                <a:off x="1351878" y="5677585"/>
                <a:ext cx="392896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对于每一个转动副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转动角度：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𝛼</m:t>
                    </m:r>
                    <m: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=120°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时完全展开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AFEB57D-C7C1-4D9D-A180-A475B0596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78" y="5677585"/>
                <a:ext cx="3928967" cy="646331"/>
              </a:xfrm>
              <a:prstGeom prst="rect">
                <a:avLst/>
              </a:prstGeom>
              <a:blipFill>
                <a:blip r:embed="rId6"/>
                <a:stretch>
                  <a:fillRect l="-1398" t="-471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77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锁定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Windows Media Player 2022-04-20 23-32-40">
            <a:hlinkClick r:id="" action="ppaction://media"/>
            <a:extLst>
              <a:ext uri="{FF2B5EF4-FFF2-40B4-BE49-F238E27FC236}">
                <a16:creationId xmlns:a16="http://schemas.microsoft.com/office/drawing/2014/main" id="{D0030E36-8CD7-40DA-A0D7-7B1AB4CC7B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19" end="29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4391" y="1848677"/>
            <a:ext cx="7256483" cy="38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85,&quot;width&quot;:725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387.6834645669296,&quot;width&quot;:14156.24566929133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718,&quot;width&quot;:618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428,&quot;width&quot;:5415}"/>
  <p:tag name="KSO_WM_UNIT_PLACING_PICTURE_USER_RELATIVERECTANGLE" val="{&quot;bottom&quot;:0,&quot;left&quot;:0,&quot;right&quot;:0,&quot;top&quot;:0}"/>
  <p:tag name="KSO_WM_UNIT_PLACING_PICTURE_COLLAGE_RELATIVERECTANGLE" val="{&quot;bottom&quot;:0.30730287104374915,&quot;left&quot;:0,&quot;right&quot;:0,&quot;top&quot;:0.30730287104374915}"/>
  <p:tag name="KSO_WM_UNIT_PLACING_PICTURE_COLLAGE_VIEWPORT" val="{&quot;height&quot;:2025.127104540828,&quot;width&quot;:8300.5084181633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03,&quot;width&quot;:8070}"/>
  <p:tag name="KSO_WM_UNIT_PLACING_PICTURE_USER_RELATIVERECTANGLE" val="{&quot;bottom&quot;:0,&quot;left&quot;:0,&quot;right&quot;:0,&quot;top&quot;:0}"/>
  <p:tag name="KSO_WM_UNIT_PLACING_PICTURE_COLLAGE_RELATIVERECTANGLE" val="{&quot;bottom&quot;:0.011248566909905396,&quot;left&quot;:0,&quot;right&quot;:0,&quot;top&quot;:0.011248566909905396}"/>
  <p:tag name="KSO_WM_UNIT_PLACING_PICTURE_COLLAGE_VIEWPORT" val="{&quot;height&quot;:4125.254209081656,&quot;width&quot;:8300.5084181633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课程报告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课程报告2</Template>
  <TotalTime>419</TotalTime>
  <Words>640</Words>
  <Application>Microsoft Office PowerPoint</Application>
  <PresentationFormat>宽屏</PresentationFormat>
  <Paragraphs>115</Paragraphs>
  <Slides>30</Slides>
  <Notes>29</Notes>
  <HiddenSlides>0</HiddenSlides>
  <MMClips>3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DIN</vt:lpstr>
      <vt:lpstr>等线</vt:lpstr>
      <vt:lpstr>等线 Light</vt:lpstr>
      <vt:lpstr>黑体</vt:lpstr>
      <vt:lpstr>微软雅黑</vt:lpstr>
      <vt:lpstr>Arial</vt:lpstr>
      <vt:lpstr>Calibri</vt:lpstr>
      <vt:lpstr>Calibri Light</vt:lpstr>
      <vt:lpstr>Cambria Math</vt:lpstr>
      <vt:lpstr>课程报告2</vt:lpstr>
      <vt:lpstr>Office 主题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刘沛</dc:creator>
  <cp:lastModifiedBy>刘 沛</cp:lastModifiedBy>
  <cp:revision>204</cp:revision>
  <dcterms:created xsi:type="dcterms:W3CDTF">2019-06-19T02:08:00Z</dcterms:created>
  <dcterms:modified xsi:type="dcterms:W3CDTF">2022-04-22T02:26:54Z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2052-11.1.0.11369</vt:lpwstr>
  </property>
  <property fmtid="{D5CDD505-2E9C-101B-9397-08002B2CF9AE}" pid="3" name="ICV">
    <vt:lpwstr>0E3B7F225C4347B69969162394104E92</vt:lpwstr>
  </property>
</Properties>
</file>